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85" r:id="rId5"/>
    <p:sldId id="258" r:id="rId6"/>
    <p:sldId id="259" r:id="rId7"/>
    <p:sldId id="260" r:id="rId8"/>
    <p:sldId id="287" r:id="rId9"/>
    <p:sldId id="290" r:id="rId10"/>
    <p:sldId id="277"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p:cViewPr varScale="1">
        <p:scale>
          <a:sx n="86" d="100"/>
          <a:sy n="86" d="100"/>
        </p:scale>
        <p:origin x="576" y="5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4/16/2021</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4/16/2021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190244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144753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6</a:t>
            </a:fld>
            <a:endParaRPr lang="en-US" noProof="0" dirty="0"/>
          </a:p>
        </p:txBody>
      </p:sp>
    </p:spTree>
    <p:extLst>
      <p:ext uri="{BB962C8B-B14F-4D97-AF65-F5344CB8AC3E}">
        <p14:creationId xmlns:p14="http://schemas.microsoft.com/office/powerpoint/2010/main" val="210263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7</a:t>
            </a:fld>
            <a:endParaRPr lang="en-US" noProof="0" dirty="0"/>
          </a:p>
        </p:txBody>
      </p:sp>
    </p:spTree>
    <p:extLst>
      <p:ext uri="{BB962C8B-B14F-4D97-AF65-F5344CB8AC3E}">
        <p14:creationId xmlns:p14="http://schemas.microsoft.com/office/powerpoint/2010/main" val="2922617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4/16/2021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4/16/2021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4/16/2021</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4/16/2021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4/16/2021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4/16/2021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4/16/2021</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housepricehub.com/cities/city/Toront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816924" y="3429000"/>
            <a:ext cx="5053129" cy="1967770"/>
          </a:xfrm>
        </p:spPr>
        <p:txBody>
          <a:bodyPr>
            <a:normAutofit fontScale="90000"/>
          </a:bodyPr>
          <a:lstStyle/>
          <a:p>
            <a:r>
              <a:rPr lang="en-US" dirty="0"/>
              <a:t>The Battle of the Neighborhoods: Toronto</a:t>
            </a:r>
            <a:endParaRPr lang="ru-RU" sz="5500" dirty="0"/>
          </a:p>
        </p:txBody>
      </p:sp>
    </p:spTree>
    <p:extLst>
      <p:ext uri="{BB962C8B-B14F-4D97-AF65-F5344CB8AC3E}">
        <p14:creationId xmlns:p14="http://schemas.microsoft.com/office/powerpoint/2010/main" val="245749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A4E51-65D1-4F1C-B66B-51A1E5DC03B9}"/>
              </a:ext>
            </a:extLst>
          </p:cNvPr>
          <p:cNvSpPr>
            <a:spLocks noGrp="1"/>
          </p:cNvSpPr>
          <p:nvPr>
            <p:ph sz="half" idx="1"/>
          </p:nvPr>
        </p:nvSpPr>
        <p:spPr>
          <a:xfrm>
            <a:off x="1798360" y="1554169"/>
            <a:ext cx="8595281" cy="4012443"/>
          </a:xfrm>
        </p:spPr>
        <p:txBody>
          <a:bodyPr>
            <a:normAutofit/>
          </a:bodyPr>
          <a:lstStyle/>
          <a:p>
            <a:endParaRPr lang="en-US" dirty="0"/>
          </a:p>
          <a:p>
            <a:r>
              <a:rPr lang="en-US" sz="2400" dirty="0"/>
              <a:t>Toronto is the capital city of the Canadian province of Ontario. It is the most populous city in Canada with a population of over 2.9 million. Toronto is an international center of business, finance, arts, and culture. The city has a high concentration of banks and brokerage firms and is considered the financial and industrial capital of Canada. The city is also recognized as one of the most multicultural and cosmopolitan cities in the world. </a:t>
            </a:r>
          </a:p>
          <a:p>
            <a:endParaRPr lang="en-US" dirty="0"/>
          </a:p>
        </p:txBody>
      </p:sp>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838206" y="757392"/>
            <a:ext cx="10515600" cy="704696"/>
          </a:xfrm>
        </p:spPr>
        <p:txBody>
          <a:bodyPr anchor="b">
            <a:normAutofit/>
          </a:bodyPr>
          <a:lstStyle/>
          <a:p>
            <a:r>
              <a:rPr lang="en-US" sz="4400" dirty="0"/>
              <a:t>BACKGROUND</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nchor="ctr">
            <a:normAutofit/>
          </a:bodyPr>
          <a:lstStyle/>
          <a:p>
            <a:pPr>
              <a:spcAft>
                <a:spcPts val="600"/>
              </a:spcAft>
            </a:pPr>
            <a:r>
              <a:rPr lang="en-US"/>
              <a:t>0</a:t>
            </a:r>
            <a:fld id="{F470E458-E7C2-4395-B75D-476A174CEE45}" type="slidenum">
              <a:rPr lang="en-US" smtClean="0"/>
              <a:pPr>
                <a:spcAft>
                  <a:spcPts val="600"/>
                </a:spcAft>
              </a:pPr>
              <a:t>2</a:t>
            </a:fld>
            <a:endParaRPr lang="en-US"/>
          </a:p>
        </p:txBody>
      </p:sp>
      <p:sp>
        <p:nvSpPr>
          <p:cNvPr id="10" name="Picture Placeholder 4">
            <a:extLst>
              <a:ext uri="{FF2B5EF4-FFF2-40B4-BE49-F238E27FC236}">
                <a16:creationId xmlns:a16="http://schemas.microsoft.com/office/drawing/2014/main" id="{786FCB9F-018C-4E56-AFC7-9690BC99FE13}"/>
              </a:ext>
            </a:extLst>
          </p:cNvPr>
          <p:cNvSpPr>
            <a:spLocks noGrp="1"/>
          </p:cNvSpPr>
          <p:nvPr>
            <p:ph type="pic" sz="quarter" idx="56"/>
          </p:nvPr>
        </p:nvSpPr>
        <p:spPr>
          <a:xfrm>
            <a:off x="943519" y="5736021"/>
            <a:ext cx="824400" cy="571500"/>
          </a:xfrm>
        </p:spPr>
      </p:sp>
    </p:spTree>
    <p:extLst>
      <p:ext uri="{BB962C8B-B14F-4D97-AF65-F5344CB8AC3E}">
        <p14:creationId xmlns:p14="http://schemas.microsoft.com/office/powerpoint/2010/main" val="13037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a:xfrm>
            <a:off x="6174540" y="830880"/>
            <a:ext cx="5292000" cy="1600200"/>
          </a:xfrm>
        </p:spPr>
        <p:txBody>
          <a:bodyPr/>
          <a:lstStyle/>
          <a:p>
            <a:r>
              <a:rPr lang="en-US" dirty="0"/>
              <a:t>PROBLEM</a:t>
            </a:r>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a:xfrm>
            <a:off x="6174540" y="2704576"/>
            <a:ext cx="5533990" cy="2997929"/>
          </a:xfrm>
        </p:spPr>
        <p:txBody>
          <a:bodyPr>
            <a:noAutofit/>
          </a:bodyPr>
          <a:lstStyle/>
          <a:p>
            <a:pPr marL="1800" indent="0">
              <a:buNone/>
            </a:pPr>
            <a:r>
              <a:rPr lang="en-US" sz="2000" dirty="0"/>
              <a:t>A client is looking to open a sushi restaurant in Toronto. Sushi menus tend to be expensive, however, sushi lovers are willing to pay a premium price for an expertly crafted roll. Sushi thrives in urban centers with an active nightlife and in an area with a concentration of working professionals. A sushi restaurant that is located within a walking distance of office workers can bring a booming business during the day. If the restaurant is also located near a thriving bar, it can bring customers in for dinner.</a:t>
            </a:r>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en-US" smtClean="0"/>
              <a:t>3</a:t>
            </a:fld>
            <a:endParaRPr lang="en-US" dirty="0"/>
          </a:p>
        </p:txBody>
      </p:sp>
    </p:spTree>
    <p:extLst>
      <p:ext uri="{BB962C8B-B14F-4D97-AF65-F5344CB8AC3E}">
        <p14:creationId xmlns:p14="http://schemas.microsoft.com/office/powerpoint/2010/main" val="198423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a:xfrm>
            <a:off x="250412" y="725503"/>
            <a:ext cx="8929098" cy="1223719"/>
          </a:xfrm>
        </p:spPr>
        <p:txBody>
          <a:bodyPr/>
          <a:lstStyle/>
          <a:p>
            <a:r>
              <a:rPr lang="en-US" dirty="0"/>
              <a:t>DATA ACUISITION AND CLEANING</a:t>
            </a:r>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p:txBody>
          <a:bodyPr>
            <a:normAutofit fontScale="92500"/>
          </a:bodyPr>
          <a:lstStyle/>
          <a:p>
            <a:r>
              <a:rPr lang="en-US" dirty="0"/>
              <a:t>The postal codes of Toronto was scraped from </a:t>
            </a:r>
            <a:r>
              <a:rPr lang="en-US" dirty="0">
                <a:hlinkClick r:id="rId3"/>
              </a:rPr>
              <a:t>wikipedia.org</a:t>
            </a:r>
            <a:endParaRPr lang="en-US" dirty="0"/>
          </a:p>
          <a:p>
            <a:r>
              <a:rPr lang="en-US" dirty="0"/>
              <a:t>Geographical coordinates of each postal codes were downloaded from the csv file Geospatial_data.csv.</a:t>
            </a:r>
          </a:p>
          <a:p>
            <a:r>
              <a:rPr lang="en-US" dirty="0"/>
              <a:t>Average real estate prices of each postal codes in Toronto was scraped from  </a:t>
            </a:r>
            <a:r>
              <a:rPr lang="en-US" dirty="0">
                <a:hlinkClick r:id="rId4"/>
              </a:rPr>
              <a:t>housepricehub.com</a:t>
            </a:r>
            <a:endParaRPr lang="en-US" dirty="0"/>
          </a:p>
          <a:p>
            <a:r>
              <a:rPr lang="en-US" dirty="0"/>
              <a:t>Duplicate and missing values were dropped.</a:t>
            </a:r>
          </a:p>
          <a:p>
            <a:pPr marL="1800" indent="0">
              <a:buNone/>
            </a:pPr>
            <a:endParaRPr lang="en-US" dirty="0"/>
          </a:p>
          <a:p>
            <a:pPr marL="1800" indent="0">
              <a:buNone/>
            </a:pPr>
            <a:endParaRPr lang="en-US" dirty="0"/>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en-US" smtClean="0"/>
              <a:pPr/>
              <a:t>4</a:t>
            </a:fld>
            <a:endParaRPr lang="en-US" dirty="0"/>
          </a:p>
        </p:txBody>
      </p:sp>
    </p:spTree>
    <p:extLst>
      <p:ext uri="{BB962C8B-B14F-4D97-AF65-F5344CB8AC3E}">
        <p14:creationId xmlns:p14="http://schemas.microsoft.com/office/powerpoint/2010/main" val="270433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A4E51-65D1-4F1C-B66B-51A1E5DC03B9}"/>
              </a:ext>
            </a:extLst>
          </p:cNvPr>
          <p:cNvSpPr>
            <a:spLocks noGrp="1"/>
          </p:cNvSpPr>
          <p:nvPr>
            <p:ph sz="half" idx="1"/>
          </p:nvPr>
        </p:nvSpPr>
        <p:spPr>
          <a:xfrm>
            <a:off x="1798360" y="1554169"/>
            <a:ext cx="8595281" cy="4012443"/>
          </a:xfrm>
        </p:spPr>
        <p:txBody>
          <a:bodyPr>
            <a:normAutofit/>
          </a:bodyPr>
          <a:lstStyle/>
          <a:p>
            <a:endParaRPr lang="en-US" dirty="0"/>
          </a:p>
          <a:p>
            <a:endParaRPr lang="en-US" dirty="0"/>
          </a:p>
        </p:txBody>
      </p:sp>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838206" y="757392"/>
            <a:ext cx="10515600" cy="704696"/>
          </a:xfrm>
        </p:spPr>
        <p:txBody>
          <a:bodyPr anchor="b">
            <a:normAutofit/>
          </a:bodyPr>
          <a:lstStyle/>
          <a:p>
            <a:r>
              <a:rPr lang="en-US" sz="4400" dirty="0"/>
              <a:t>TORONTO REAL ESTATE VALUES</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nchor="ctr">
            <a:normAutofit/>
          </a:bodyPr>
          <a:lstStyle/>
          <a:p>
            <a:pPr>
              <a:spcAft>
                <a:spcPts val="600"/>
              </a:spcAft>
            </a:pPr>
            <a:r>
              <a:rPr lang="en-US"/>
              <a:t>0</a:t>
            </a:r>
            <a:fld id="{F470E458-E7C2-4395-B75D-476A174CEE45}" type="slidenum">
              <a:rPr lang="en-US" smtClean="0"/>
              <a:pPr>
                <a:spcAft>
                  <a:spcPts val="600"/>
                </a:spcAft>
              </a:pPr>
              <a:t>5</a:t>
            </a:fld>
            <a:endParaRPr lang="en-US"/>
          </a:p>
        </p:txBody>
      </p:sp>
      <p:pic>
        <p:nvPicPr>
          <p:cNvPr id="6" name="Picture 5">
            <a:extLst>
              <a:ext uri="{FF2B5EF4-FFF2-40B4-BE49-F238E27FC236}">
                <a16:creationId xmlns:a16="http://schemas.microsoft.com/office/drawing/2014/main" id="{225E4ED8-DD40-403B-BD02-825A8AB2775B}"/>
              </a:ext>
            </a:extLst>
          </p:cNvPr>
          <p:cNvPicPr>
            <a:picLocks noChangeAspect="1"/>
          </p:cNvPicPr>
          <p:nvPr/>
        </p:nvPicPr>
        <p:blipFill>
          <a:blip r:embed="rId3"/>
          <a:stretch>
            <a:fillRect/>
          </a:stretch>
        </p:blipFill>
        <p:spPr>
          <a:xfrm>
            <a:off x="2273793" y="1662468"/>
            <a:ext cx="7933631" cy="4754858"/>
          </a:xfrm>
          <a:prstGeom prst="rect">
            <a:avLst/>
          </a:prstGeom>
        </p:spPr>
      </p:pic>
    </p:spTree>
    <p:extLst>
      <p:ext uri="{BB962C8B-B14F-4D97-AF65-F5344CB8AC3E}">
        <p14:creationId xmlns:p14="http://schemas.microsoft.com/office/powerpoint/2010/main" val="2727232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838206" y="757392"/>
            <a:ext cx="10515600" cy="704696"/>
          </a:xfrm>
        </p:spPr>
        <p:txBody>
          <a:bodyPr vert="horz" lIns="91440" tIns="45720" rIns="91440" bIns="45720" rtlCol="0" anchor="b" anchorCtr="0">
            <a:normAutofit/>
          </a:bodyPr>
          <a:lstStyle/>
          <a:p>
            <a:r>
              <a:rPr lang="en-US" b="1" kern="1200" dirty="0">
                <a:latin typeface="+mj-lt"/>
                <a:ea typeface="+mj-ea"/>
                <a:cs typeface="+mj-cs"/>
              </a:rPr>
              <a:t>TORONTO NEIGHBORHOOD CLUSTERS</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vert="horz" lIns="91440" tIns="45720" rIns="91440" bIns="45720" rtlCol="0" anchor="ctr">
            <a:normAutofit/>
          </a:bodyPr>
          <a:lstStyle/>
          <a:p>
            <a:pPr>
              <a:spcAft>
                <a:spcPts val="600"/>
              </a:spcAft>
            </a:pPr>
            <a:r>
              <a:rPr lang="en-US"/>
              <a:t>0</a:t>
            </a:r>
            <a:fld id="{F470E458-E7C2-4395-B75D-476A174CEE45}" type="slidenum">
              <a:rPr lang="en-US" smtClean="0"/>
              <a:pPr>
                <a:spcAft>
                  <a:spcPts val="600"/>
                </a:spcAft>
              </a:pPr>
              <a:t>6</a:t>
            </a:fld>
            <a:endParaRPr lang="en-US"/>
          </a:p>
        </p:txBody>
      </p:sp>
      <p:sp>
        <p:nvSpPr>
          <p:cNvPr id="9" name="TextBox 8">
            <a:extLst>
              <a:ext uri="{FF2B5EF4-FFF2-40B4-BE49-F238E27FC236}">
                <a16:creationId xmlns:a16="http://schemas.microsoft.com/office/drawing/2014/main" id="{5F7477C6-0C12-439B-89EC-F01DB86CC7BC}"/>
              </a:ext>
            </a:extLst>
          </p:cNvPr>
          <p:cNvSpPr txBox="1"/>
          <p:nvPr/>
        </p:nvSpPr>
        <p:spPr>
          <a:xfrm>
            <a:off x="6172200" y="1681163"/>
            <a:ext cx="5183188" cy="823912"/>
          </a:xfrm>
          <a:prstGeom prst="rect">
            <a:avLst/>
          </a:prstGeom>
        </p:spPr>
        <p:txBody>
          <a:bodyPr vert="horz" lIns="91440" tIns="45720" rIns="91440" bIns="45720" rtlCol="0" anchor="b">
            <a:normAutofit/>
          </a:bodyPr>
          <a:lstStyle/>
          <a:p>
            <a:pPr>
              <a:lnSpc>
                <a:spcPct val="90000"/>
              </a:lnSpc>
              <a:spcBef>
                <a:spcPts val="1000"/>
              </a:spcBef>
            </a:pPr>
            <a:endParaRPr lang="en-US" sz="2400" b="1" kern="1200" dirty="0">
              <a:solidFill>
                <a:schemeClr val="tx2"/>
              </a:solidFill>
              <a:latin typeface="+mn-lt"/>
              <a:ea typeface="+mn-ea"/>
              <a:cs typeface="+mn-cs"/>
            </a:endParaRPr>
          </a:p>
        </p:txBody>
      </p:sp>
      <p:sp>
        <p:nvSpPr>
          <p:cNvPr id="3" name="Text Placeholder 2">
            <a:extLst>
              <a:ext uri="{FF2B5EF4-FFF2-40B4-BE49-F238E27FC236}">
                <a16:creationId xmlns:a16="http://schemas.microsoft.com/office/drawing/2014/main" id="{C05A4E51-65D1-4F1C-B66B-51A1E5DC03B9}"/>
              </a:ext>
            </a:extLst>
          </p:cNvPr>
          <p:cNvSpPr>
            <a:spLocks noGrp="1"/>
          </p:cNvSpPr>
          <p:nvPr>
            <p:ph sz="quarter" idx="4"/>
          </p:nvPr>
        </p:nvSpPr>
        <p:spPr>
          <a:xfrm>
            <a:off x="6623726" y="2265378"/>
            <a:ext cx="4910200" cy="3113488"/>
          </a:xfrm>
        </p:spPr>
        <p:txBody>
          <a:bodyPr vert="horz" lIns="91440" tIns="45720" rIns="91440" bIns="45720" rtlCol="0">
            <a:normAutofit fontScale="92500" lnSpcReduction="10000"/>
          </a:bodyPr>
          <a:lstStyle/>
          <a:p>
            <a:endParaRPr lang="en-US" dirty="0"/>
          </a:p>
          <a:p>
            <a:r>
              <a:rPr lang="en-US" dirty="0"/>
              <a:t>Cluster 1 includes mostly parks, pharmacies, gyms, shopping malls, etc. These locations are near residential areas. </a:t>
            </a:r>
          </a:p>
          <a:p>
            <a:r>
              <a:rPr lang="en-US" dirty="0"/>
              <a:t>Cluster 2 is similar to Cluster 1 but also includes several Portuguese restaurants.</a:t>
            </a:r>
          </a:p>
          <a:p>
            <a:r>
              <a:rPr lang="en-US" dirty="0"/>
              <a:t>Cluster 3 makes up the majority of the neighborhoods. These are mostly business areas with coffee shops, pizza places, restaurants, bars, etc. There are also many social activity venues.</a:t>
            </a:r>
          </a:p>
        </p:txBody>
      </p:sp>
      <p:pic>
        <p:nvPicPr>
          <p:cNvPr id="6" name="Picture 5">
            <a:extLst>
              <a:ext uri="{FF2B5EF4-FFF2-40B4-BE49-F238E27FC236}">
                <a16:creationId xmlns:a16="http://schemas.microsoft.com/office/drawing/2014/main" id="{B646ECA9-F19E-4CE3-A312-7F074435A53B}"/>
              </a:ext>
            </a:extLst>
          </p:cNvPr>
          <p:cNvPicPr>
            <a:picLocks noChangeAspect="1"/>
          </p:cNvPicPr>
          <p:nvPr/>
        </p:nvPicPr>
        <p:blipFill>
          <a:blip r:embed="rId3"/>
          <a:stretch>
            <a:fillRect/>
          </a:stretch>
        </p:blipFill>
        <p:spPr>
          <a:xfrm>
            <a:off x="914400" y="2621243"/>
            <a:ext cx="5257800" cy="3142339"/>
          </a:xfrm>
          <a:prstGeom prst="rect">
            <a:avLst/>
          </a:prstGeom>
        </p:spPr>
      </p:pic>
    </p:spTree>
    <p:extLst>
      <p:ext uri="{BB962C8B-B14F-4D97-AF65-F5344CB8AC3E}">
        <p14:creationId xmlns:p14="http://schemas.microsoft.com/office/powerpoint/2010/main" val="253132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a:xfrm>
            <a:off x="5809618" y="2138823"/>
            <a:ext cx="6106025" cy="4019740"/>
          </a:xfrm>
        </p:spPr>
        <p:txBody>
          <a:bodyPr>
            <a:normAutofit fontScale="77500" lnSpcReduction="20000"/>
          </a:bodyPr>
          <a:lstStyle/>
          <a:p>
            <a:r>
              <a:rPr lang="en-US" dirty="0"/>
              <a:t>By analyzing the venues in Toronto using Foursquare, locations that have many venues and don't already have a sushi restaurant have been identified.</a:t>
            </a:r>
          </a:p>
          <a:p>
            <a:r>
              <a:rPr lang="en-US" dirty="0"/>
              <a:t>Based on the findings, neighborhoods in Cluster 3 will be ideal locations for the sushi restaurant.</a:t>
            </a:r>
          </a:p>
          <a:p>
            <a:r>
              <a:rPr lang="en-US" dirty="0"/>
              <a:t>The neighborhoods in Cluster 3 that I believe are optimal for opening a sushi restaurant are 1) Don Mills North; 2) Kensington, Chinatown, Grange Park; and 3) The Annex, North Midtown, Yorkville. </a:t>
            </a:r>
          </a:p>
          <a:p>
            <a:r>
              <a:rPr lang="en-US" dirty="0"/>
              <a:t>According to the real estate data gathered, these locations have higher than average real estate prices which indicates that these neighborhoods are optimal for a sushi restaurant. </a:t>
            </a:r>
          </a:p>
          <a:p>
            <a:r>
              <a:rPr lang="en-US" dirty="0"/>
              <a:t>Final decision on optimal restaurant location will be made by my client taking into consideration additional factors such as attractiveness of each location, real estate availability, prices, social and economic dynamics, etc.</a:t>
            </a:r>
          </a:p>
          <a:p>
            <a:endParaRPr lang="en-US" dirty="0"/>
          </a:p>
        </p:txBody>
      </p:sp>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en-US" smtClean="0"/>
              <a:t>7</a:t>
            </a:fld>
            <a:endParaRPr lang="en-US" dirty="0"/>
          </a:p>
        </p:txBody>
      </p:sp>
    </p:spTree>
    <p:extLst>
      <p:ext uri="{BB962C8B-B14F-4D97-AF65-F5344CB8AC3E}">
        <p14:creationId xmlns:p14="http://schemas.microsoft.com/office/powerpoint/2010/main" val="1117104768"/>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63</TotalTime>
  <Words>489</Words>
  <Application>Microsoft Office PowerPoint</Application>
  <PresentationFormat>Widescreen</PresentationFormat>
  <Paragraphs>36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Adobe Garamond Pro</vt:lpstr>
      <vt:lpstr>Arial</vt:lpstr>
      <vt:lpstr>Calibri</vt:lpstr>
      <vt:lpstr>Segoe UI</vt:lpstr>
      <vt:lpstr>Office Theme</vt:lpstr>
      <vt:lpstr>The Battle of the Neighborhoods: Toronto</vt:lpstr>
      <vt:lpstr>BACKGROUND</vt:lpstr>
      <vt:lpstr>PROBLEM</vt:lpstr>
      <vt:lpstr>DATA ACUISITION AND CLEANING</vt:lpstr>
      <vt:lpstr>TORONTO REAL ESTATE VALUES</vt:lpstr>
      <vt:lpstr>TORONTO NEIGHBORHOOD CLUSTERS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 Toronto</dc:title>
  <dc:creator>Anita Rafat</dc:creator>
  <cp:lastModifiedBy>Anita Rafat</cp:lastModifiedBy>
  <cp:revision>9</cp:revision>
  <dcterms:created xsi:type="dcterms:W3CDTF">2021-04-16T21:49:55Z</dcterms:created>
  <dcterms:modified xsi:type="dcterms:W3CDTF">2021-04-16T22:53:12Z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